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7EB4-3B32-D545-88CF-72DD1AB1AE7F}" type="datetimeFigureOut">
              <a:rPr kumimoji="1" lang="ja-JP" altLang="en-US" smtClean="0"/>
              <a:t>2016/9/6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1820-C17C-C746-8688-0DA172BF4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96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7EB4-3B32-D545-88CF-72DD1AB1AE7F}" type="datetimeFigureOut">
              <a:rPr kumimoji="1" lang="ja-JP" altLang="en-US" smtClean="0"/>
              <a:t>2016/9/6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1820-C17C-C746-8688-0DA172BF4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72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7EB4-3B32-D545-88CF-72DD1AB1AE7F}" type="datetimeFigureOut">
              <a:rPr kumimoji="1" lang="ja-JP" altLang="en-US" smtClean="0"/>
              <a:t>2016/9/6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1820-C17C-C746-8688-0DA172BF4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25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7EB4-3B32-D545-88CF-72DD1AB1AE7F}" type="datetimeFigureOut">
              <a:rPr kumimoji="1" lang="ja-JP" altLang="en-US" smtClean="0"/>
              <a:t>2016/9/6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1820-C17C-C746-8688-0DA172BF4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40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7EB4-3B32-D545-88CF-72DD1AB1AE7F}" type="datetimeFigureOut">
              <a:rPr kumimoji="1" lang="ja-JP" altLang="en-US" smtClean="0"/>
              <a:t>2016/9/6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1820-C17C-C746-8688-0DA172BF4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61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7EB4-3B32-D545-88CF-72DD1AB1AE7F}" type="datetimeFigureOut">
              <a:rPr kumimoji="1" lang="ja-JP" altLang="en-US" smtClean="0"/>
              <a:t>2016/9/6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1820-C17C-C746-8688-0DA172BF4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4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7EB4-3B32-D545-88CF-72DD1AB1AE7F}" type="datetimeFigureOut">
              <a:rPr kumimoji="1" lang="ja-JP" altLang="en-US" smtClean="0"/>
              <a:t>2016/9/6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1820-C17C-C746-8688-0DA172BF4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87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7EB4-3B32-D545-88CF-72DD1AB1AE7F}" type="datetimeFigureOut">
              <a:rPr kumimoji="1" lang="ja-JP" altLang="en-US" smtClean="0"/>
              <a:t>2016/9/6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1820-C17C-C746-8688-0DA172BF4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81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7EB4-3B32-D545-88CF-72DD1AB1AE7F}" type="datetimeFigureOut">
              <a:rPr kumimoji="1" lang="ja-JP" altLang="en-US" smtClean="0"/>
              <a:t>2016/9/6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1820-C17C-C746-8688-0DA172BF4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3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7EB4-3B32-D545-88CF-72DD1AB1AE7F}" type="datetimeFigureOut">
              <a:rPr kumimoji="1" lang="ja-JP" altLang="en-US" smtClean="0"/>
              <a:t>2016/9/6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1820-C17C-C746-8688-0DA172BF4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96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7EB4-3B32-D545-88CF-72DD1AB1AE7F}" type="datetimeFigureOut">
              <a:rPr kumimoji="1" lang="ja-JP" altLang="en-US" smtClean="0"/>
              <a:t>2016/9/6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1820-C17C-C746-8688-0DA172BF4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54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7EB4-3B32-D545-88CF-72DD1AB1AE7F}" type="datetimeFigureOut">
              <a:rPr kumimoji="1" lang="ja-JP" altLang="en-US" smtClean="0"/>
              <a:t>2016/9/6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91820-C17C-C746-8688-0DA172BF4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83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8" b="9730"/>
          <a:stretch/>
        </p:blipFill>
        <p:spPr>
          <a:xfrm>
            <a:off x="484981" y="1074652"/>
            <a:ext cx="8918254" cy="4598258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229358" y="175098"/>
            <a:ext cx="7429500" cy="3198683"/>
          </a:xfrm>
        </p:spPr>
        <p:txBody>
          <a:bodyPr>
            <a:normAutofit fontScale="90000"/>
          </a:bodyPr>
          <a:lstStyle/>
          <a:p>
            <a:r>
              <a:rPr lang="en-US" altLang="ja-JP" sz="2700">
                <a:latin typeface="MS UI Gothic" charset="-128"/>
                <a:ea typeface="MS UI Gothic" charset="-128"/>
                <a:cs typeface="MS UI Gothic" charset="-128"/>
              </a:rPr>
              <a:t>Physics </a:t>
            </a:r>
            <a:r>
              <a:rPr lang="en-US" altLang="ja-JP" sz="2700" smtClean="0">
                <a:latin typeface="MS UI Gothic" charset="-128"/>
                <a:ea typeface="MS UI Gothic" charset="-128"/>
                <a:cs typeface="MS UI Gothic" charset="-128"/>
              </a:rPr>
              <a:t>Seminar</a:t>
            </a:r>
            <a:br>
              <a:rPr lang="en-US" altLang="ja-JP" sz="2700" smtClean="0">
                <a:latin typeface="MS UI Gothic" charset="-128"/>
                <a:ea typeface="MS UI Gothic" charset="-128"/>
                <a:cs typeface="MS UI Gothic" charset="-128"/>
              </a:rPr>
            </a:br>
            <a:r>
              <a:rPr lang="en-US" altLang="ja-JP" sz="2700" dirty="0" smtClean="0">
                <a:latin typeface="MS UI Gothic" charset="-128"/>
                <a:ea typeface="MS UI Gothic" charset="-128"/>
                <a:cs typeface="MS UI Gothic" charset="-128"/>
              </a:rPr>
              <a:t/>
            </a:r>
            <a:br>
              <a:rPr lang="en-US" altLang="ja-JP" sz="2700" dirty="0" smtClean="0">
                <a:latin typeface="MS UI Gothic" charset="-128"/>
                <a:ea typeface="MS UI Gothic" charset="-128"/>
                <a:cs typeface="MS UI Gothic" charset="-128"/>
              </a:rPr>
            </a:br>
            <a:r>
              <a:rPr lang="en-US" altLang="ja-JP" sz="2925" b="1" dirty="0" smtClean="0">
                <a:latin typeface="MS UI Gothic" charset="-128"/>
                <a:ea typeface="MS UI Gothic" charset="-128"/>
                <a:cs typeface="MS UI Gothic" charset="-128"/>
              </a:rPr>
              <a:t>Measurement </a:t>
            </a:r>
            <a:r>
              <a:rPr lang="en-US" altLang="ja-JP" sz="2925" b="1" dirty="0">
                <a:latin typeface="MS UI Gothic" charset="-128"/>
                <a:ea typeface="MS UI Gothic" charset="-128"/>
                <a:cs typeface="MS UI Gothic" charset="-128"/>
              </a:rPr>
              <a:t>of the Cosmic Microwave Background anisotropies </a:t>
            </a:r>
            <a:r>
              <a:rPr lang="en-US" altLang="ja-JP" sz="2925" b="1" dirty="0">
                <a:latin typeface="MS UI Gothic" charset="-128"/>
                <a:ea typeface="MS UI Gothic" charset="-128"/>
                <a:cs typeface="MS UI Gothic" charset="-128"/>
              </a:rPr>
              <a:t>and polarization </a:t>
            </a:r>
            <a:r>
              <a:rPr lang="en-US" altLang="ja-JP" sz="2925" b="1" dirty="0">
                <a:latin typeface="MS UI Gothic" charset="-128"/>
                <a:ea typeface="MS UI Gothic" charset="-128"/>
                <a:cs typeface="MS UI Gothic" charset="-128"/>
              </a:rPr>
              <a:t>with </a:t>
            </a:r>
            <a:r>
              <a:rPr lang="en-US" altLang="ja-JP" sz="2925" b="1" dirty="0">
                <a:latin typeface="MS UI Gothic" charset="-128"/>
                <a:ea typeface="MS UI Gothic" charset="-128"/>
                <a:cs typeface="MS UI Gothic" charset="-128"/>
              </a:rPr>
              <a:t>Planck</a:t>
            </a:r>
            <a:br>
              <a:rPr lang="en-US" altLang="ja-JP" sz="2925" b="1" dirty="0">
                <a:latin typeface="MS UI Gothic" charset="-128"/>
                <a:ea typeface="MS UI Gothic" charset="-128"/>
                <a:cs typeface="MS UI Gothic" charset="-128"/>
              </a:rPr>
            </a:br>
            <a:r>
              <a:rPr lang="en-US" altLang="ja-JP" sz="2925" dirty="0">
                <a:latin typeface="MS UI Gothic" charset="-128"/>
                <a:ea typeface="MS UI Gothic" charset="-128"/>
                <a:cs typeface="MS UI Gothic" charset="-128"/>
              </a:rPr>
              <a:t/>
            </a:r>
            <a:br>
              <a:rPr lang="en-US" altLang="ja-JP" sz="2925" dirty="0">
                <a:latin typeface="MS UI Gothic" charset="-128"/>
                <a:ea typeface="MS UI Gothic" charset="-128"/>
                <a:cs typeface="MS UI Gothic" charset="-128"/>
              </a:rPr>
            </a:br>
            <a:r>
              <a:rPr lang="en-US" altLang="ja-JP" sz="1788" dirty="0">
                <a:latin typeface="MS UI Gothic" charset="-128"/>
                <a:ea typeface="MS UI Gothic" charset="-128"/>
                <a:cs typeface="MS UI Gothic" charset="-128"/>
              </a:rPr>
              <a:t>Assoc. </a:t>
            </a:r>
            <a:r>
              <a:rPr lang="en-US" altLang="ja-JP" sz="1788" dirty="0">
                <a:latin typeface="MS UI Gothic" charset="-128"/>
                <a:ea typeface="MS UI Gothic" charset="-128"/>
                <a:cs typeface="MS UI Gothic" charset="-128"/>
              </a:rPr>
              <a:t>Prof. </a:t>
            </a:r>
            <a:r>
              <a:rPr lang="en-US" altLang="ja-JP" sz="1788" b="1" dirty="0">
                <a:latin typeface="MS UI Gothic" charset="-128"/>
                <a:ea typeface="MS UI Gothic" charset="-128"/>
                <a:cs typeface="MS UI Gothic" charset="-128"/>
              </a:rPr>
              <a:t>Guillaume </a:t>
            </a:r>
            <a:r>
              <a:rPr lang="en-US" altLang="ja-JP" sz="1788" b="1" dirty="0" err="1">
                <a:latin typeface="MS UI Gothic" charset="-128"/>
                <a:ea typeface="MS UI Gothic" charset="-128"/>
                <a:cs typeface="MS UI Gothic" charset="-128"/>
              </a:rPr>
              <a:t>Patanchon</a:t>
            </a:r>
            <a:r>
              <a:rPr lang="en-US" altLang="ja-JP" sz="1788" b="1" dirty="0">
                <a:latin typeface="MS UI Gothic" charset="-128"/>
                <a:ea typeface="MS UI Gothic" charset="-128"/>
                <a:cs typeface="MS UI Gothic" charset="-128"/>
              </a:rPr>
              <a:t> </a:t>
            </a:r>
            <a:r>
              <a:rPr lang="en-US" altLang="ja-JP" sz="1788" dirty="0">
                <a:latin typeface="MS UI Gothic" charset="-128"/>
                <a:ea typeface="MS UI Gothic" charset="-128"/>
                <a:cs typeface="MS UI Gothic" charset="-128"/>
              </a:rPr>
              <a:t/>
            </a:r>
            <a:br>
              <a:rPr lang="en-US" altLang="ja-JP" sz="1788" dirty="0">
                <a:latin typeface="MS UI Gothic" charset="-128"/>
                <a:ea typeface="MS UI Gothic" charset="-128"/>
                <a:cs typeface="MS UI Gothic" charset="-128"/>
              </a:rPr>
            </a:br>
            <a:r>
              <a:rPr lang="en-US" altLang="ja-JP" sz="1788" dirty="0" err="1">
                <a:latin typeface="MS UI Gothic" charset="-128"/>
                <a:ea typeface="MS UI Gothic" charset="-128"/>
                <a:cs typeface="MS UI Gothic" charset="-128"/>
              </a:rPr>
              <a:t>Astroparticle</a:t>
            </a:r>
            <a:r>
              <a:rPr lang="en-US" altLang="ja-JP" sz="1788" dirty="0">
                <a:latin typeface="MS UI Gothic" charset="-128"/>
                <a:ea typeface="MS UI Gothic" charset="-128"/>
                <a:cs typeface="MS UI Gothic" charset="-128"/>
              </a:rPr>
              <a:t> and Cosmology (APC) </a:t>
            </a:r>
            <a:r>
              <a:rPr lang="en-US" altLang="ja-JP" sz="1788" dirty="0">
                <a:latin typeface="MS UI Gothic" charset="-128"/>
                <a:ea typeface="MS UI Gothic" charset="-128"/>
                <a:cs typeface="MS UI Gothic" charset="-128"/>
              </a:rPr>
              <a:t>Laboratory, </a:t>
            </a:r>
            <a:r>
              <a:rPr lang="en-US" altLang="ja-JP" sz="1788" dirty="0">
                <a:latin typeface="MS UI Gothic" charset="-128"/>
                <a:ea typeface="MS UI Gothic" charset="-128"/>
                <a:cs typeface="MS UI Gothic" charset="-128"/>
              </a:rPr>
              <a:t>Paris Diderot University</a:t>
            </a:r>
            <a:r>
              <a:rPr lang="en-US" altLang="ja-JP" sz="1788" dirty="0">
                <a:latin typeface="MS UI Gothic" charset="-128"/>
                <a:ea typeface="MS UI Gothic" charset="-128"/>
                <a:cs typeface="MS UI Gothic" charset="-128"/>
              </a:rPr>
              <a:t>.</a:t>
            </a:r>
            <a:br>
              <a:rPr lang="en-US" altLang="ja-JP" sz="1788" dirty="0">
                <a:latin typeface="MS UI Gothic" charset="-128"/>
                <a:ea typeface="MS UI Gothic" charset="-128"/>
                <a:cs typeface="MS UI Gothic" charset="-128"/>
              </a:rPr>
            </a:br>
            <a:r>
              <a:rPr lang="en-US" altLang="ja-JP" sz="1788" dirty="0">
                <a:latin typeface="MS UI Gothic" charset="-128"/>
                <a:ea typeface="MS UI Gothic" charset="-128"/>
                <a:cs typeface="MS UI Gothic" charset="-128"/>
              </a:rPr>
              <a:t/>
            </a:r>
            <a:br>
              <a:rPr lang="en-US" altLang="ja-JP" sz="1788" dirty="0">
                <a:latin typeface="MS UI Gothic" charset="-128"/>
                <a:ea typeface="MS UI Gothic" charset="-128"/>
                <a:cs typeface="MS UI Gothic" charset="-128"/>
              </a:rPr>
            </a:br>
            <a:r>
              <a:rPr lang="en-US" altLang="ja-JP" sz="1788" dirty="0">
                <a:latin typeface="MS UI Gothic" charset="-128"/>
                <a:ea typeface="MS UI Gothic" charset="-128"/>
                <a:cs typeface="MS UI Gothic" charset="-128"/>
              </a:rPr>
              <a:t>Date and Time: Sep. 8th, 16:00-17:00</a:t>
            </a:r>
            <a:br>
              <a:rPr lang="en-US" altLang="ja-JP" sz="1788" dirty="0">
                <a:latin typeface="MS UI Gothic" charset="-128"/>
                <a:ea typeface="MS UI Gothic" charset="-128"/>
                <a:cs typeface="MS UI Gothic" charset="-128"/>
              </a:rPr>
            </a:br>
            <a:r>
              <a:rPr lang="en-US" altLang="ja-JP" sz="1788" dirty="0">
                <a:latin typeface="MS UI Gothic" charset="-128"/>
                <a:ea typeface="MS UI Gothic" charset="-128"/>
                <a:cs typeface="MS UI Gothic" charset="-128"/>
              </a:rPr>
              <a:t>Place: </a:t>
            </a:r>
            <a:r>
              <a:rPr lang="en-US" altLang="ja-JP" sz="1788" dirty="0" err="1">
                <a:latin typeface="MS UI Gothic" charset="-128"/>
                <a:ea typeface="MS UI Gothic" charset="-128"/>
                <a:cs typeface="MS UI Gothic" charset="-128"/>
              </a:rPr>
              <a:t>Rigaku-bu</a:t>
            </a:r>
            <a:r>
              <a:rPr lang="en-US" altLang="ja-JP" sz="1788" dirty="0">
                <a:latin typeface="MS UI Gothic" charset="-128"/>
                <a:ea typeface="MS UI Gothic" charset="-128"/>
                <a:cs typeface="MS UI Gothic" charset="-128"/>
              </a:rPr>
              <a:t> Room 11</a:t>
            </a:r>
            <a:endParaRPr lang="ja-JP" altLang="en-US" sz="1788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346605" y="3563721"/>
            <a:ext cx="9195005" cy="2299129"/>
          </a:xfrm>
        </p:spPr>
        <p:txBody>
          <a:bodyPr>
            <a:noAutofit/>
          </a:bodyPr>
          <a:lstStyle/>
          <a:p>
            <a:pPr algn="just"/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The Cosmic Microwave Background (CMB), emitted 380,000 years after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the Big-Bang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is the most important probe of modern cosmology.  The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small temperature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anisotropies are the signature of metric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fluctuations generated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during the inflation phase of the Universe, which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happened during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the first fraction of second after the Big-Bang. They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contain information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about the cosmological parameters, quantifying the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energy components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as well as the physical conditions in the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early Universe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. The Planck satellite of ESA which was launched in may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2009 operated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at L2 from august 2009 to august 2013 and allowed to map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the CMB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anisotropies and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polarization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on the full sky with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unprecedented accuracy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. Some of the parameters of the cosmological model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were measured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at the percent accuracy, the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primordial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scalar power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spectrum shows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significant deviations from scale invariant spectrum, and one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of the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important results is the strong constraints on the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reionization parameter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by measuring the polarization scalar modes. In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this presentation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, I will review the main cosmological results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after introducing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the Planck instrument. I will discuss the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challenging analysis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of Planck data, the main difficulties we had to face, and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how we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removed the main systematic effects. Finally, I will address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the future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challenges in measuring the CMB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tensor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mode 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polarization</a:t>
            </a:r>
            <a:r>
              <a:rPr lang="en-US" altLang="ja-JP" sz="1463" dirty="0">
                <a:latin typeface="MS UI Gothic" charset="-128"/>
                <a:ea typeface="MS UI Gothic" charset="-128"/>
                <a:cs typeface="MS UI Gothic" charset="-128"/>
              </a:rPr>
              <a:t>.</a:t>
            </a:r>
            <a:endParaRPr lang="ja-JP" altLang="en-US" sz="1463" dirty="0">
              <a:latin typeface="MS UI Gothic" charset="-128"/>
              <a:ea typeface="MS UI Gothic" charset="-128"/>
              <a:cs typeface="MS UI Gothic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3940" y="6339005"/>
            <a:ext cx="4426212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63" dirty="0"/>
              <a:t>Contact: </a:t>
            </a:r>
            <a:r>
              <a:rPr lang="en-US" altLang="ja-JP" sz="1463" dirty="0" err="1"/>
              <a:t>Hirokazu</a:t>
            </a:r>
            <a:r>
              <a:rPr lang="en-US" altLang="ja-JP" sz="1463" dirty="0"/>
              <a:t> </a:t>
            </a:r>
            <a:r>
              <a:rPr lang="en-US" altLang="ja-JP" sz="1463" dirty="0" err="1"/>
              <a:t>Ishino</a:t>
            </a:r>
            <a:r>
              <a:rPr lang="en-US" altLang="ja-JP" sz="1463" dirty="0"/>
              <a:t> (7818), Dept. of Physics</a:t>
            </a:r>
            <a:endParaRPr lang="ja-JP" altLang="en-US" sz="1463" dirty="0"/>
          </a:p>
        </p:txBody>
      </p:sp>
    </p:spTree>
    <p:extLst>
      <p:ext uri="{BB962C8B-B14F-4D97-AF65-F5344CB8AC3E}">
        <p14:creationId xmlns:p14="http://schemas.microsoft.com/office/powerpoint/2010/main" val="155314082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235</Words>
  <Application>Microsoft Macintosh PowerPoint</Application>
  <PresentationFormat>A4 210x297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ＭＳ Ｐゴシック</vt:lpstr>
      <vt:lpstr>MS UI Gothic</vt:lpstr>
      <vt:lpstr>Arial</vt:lpstr>
      <vt:lpstr>ホワイト</vt:lpstr>
      <vt:lpstr>Physics Seminar  Measurement of the Cosmic Microwave Background anisotropies and polarization with Planck  Assoc. Prof. Guillaume Patanchon  Astroparticle and Cosmology (APC) Laboratory, Paris Diderot University.  Date and Time: Sep. 8th, 16:00-17:00 Place: Rigaku-bu Room 11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Seminar Measurement of the Cosmic Microwave Background anisotropies and polarization with Planck Assoc. Prof. Guillaume Patanchon  Astroparticle and Cosmology (APC) laboratory, Paris Data and   </dc:title>
  <dc:creator>Microsoft Office ユーザー</dc:creator>
  <cp:lastModifiedBy>Microsoft Office ユーザー</cp:lastModifiedBy>
  <cp:revision>8</cp:revision>
  <cp:lastPrinted>2016-09-06T02:19:00Z</cp:lastPrinted>
  <dcterms:created xsi:type="dcterms:W3CDTF">2016-09-05T05:21:04Z</dcterms:created>
  <dcterms:modified xsi:type="dcterms:W3CDTF">2016-09-06T02:24:19Z</dcterms:modified>
</cp:coreProperties>
</file>