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sldIdLst>
    <p:sldId id="403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4456"/>
    <a:srgbClr val="CC0066"/>
    <a:srgbClr val="669900"/>
    <a:srgbClr val="0066CC"/>
    <a:srgbClr val="FF0080"/>
    <a:srgbClr val="FF0000"/>
    <a:srgbClr val="FF6666"/>
    <a:srgbClr val="808000"/>
    <a:srgbClr val="368195"/>
    <a:srgbClr val="903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 2 - アクセント 1/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481C-96BC-4C72-B058-D149DC285B8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283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A3A2-7904-004A-B7BA-E0A7BA3DF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69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A3A2-7904-004A-B7BA-E0A7BA3DF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71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4702-516C-6D4A-955A-04CE81BC3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12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A3A2-7904-004A-B7BA-E0A7BA3DF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95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4702-516C-6D4A-955A-04CE81BC3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362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A3A2-7904-004A-B7BA-E0A7BA3DF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4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4702-516C-6D4A-955A-04CE81BC3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84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A3A2-7904-004A-B7BA-E0A7BA3DF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70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A3A2-7904-004A-B7BA-E0A7BA3DF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48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9A3A2-7904-004A-B7BA-E0A7BA3DF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82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B052F-3FEC-644C-A3F0-C03C001FF027}" type="datetimeFigureOut">
              <a:rPr kumimoji="1" lang="ja-JP" altLang="en-US" smtClean="0"/>
              <a:t>13/10/28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4702-516C-6D4A-955A-04CE81BC3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96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67652" y="623069"/>
            <a:ext cx="7575806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6819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Observation of Electron Neutrino Appearance by T2K</a:t>
            </a:r>
            <a:endParaRPr kumimoji="1" lang="ja-JP" alt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6819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241" y="5068539"/>
            <a:ext cx="83769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</a:rPr>
              <a:t>T2K</a:t>
            </a:r>
            <a:r>
              <a:rPr lang="ja-JP" altLang="en-US" sz="2400" dirty="0" smtClean="0">
                <a:solidFill>
                  <a:srgbClr val="000000"/>
                </a:solidFill>
              </a:rPr>
              <a:t>実験は、</a:t>
            </a:r>
            <a:r>
              <a:rPr lang="en-US" altLang="ja-JP" sz="2400" dirty="0" smtClean="0">
                <a:solidFill>
                  <a:srgbClr val="000000"/>
                </a:solidFill>
              </a:rPr>
              <a:t>J-PARC</a:t>
            </a:r>
            <a:r>
              <a:rPr lang="ja-JP" altLang="en-US" sz="2400" dirty="0" smtClean="0">
                <a:solidFill>
                  <a:srgbClr val="000000"/>
                </a:solidFill>
              </a:rPr>
              <a:t>加速器を用いて</a:t>
            </a:r>
            <a:r>
              <a:rPr lang="ja-JP" altLang="en-US" sz="2400" dirty="0" smtClean="0">
                <a:solidFill>
                  <a:srgbClr val="000000"/>
                </a:solidFill>
              </a:rPr>
              <a:t>生成</a:t>
            </a:r>
            <a:r>
              <a:rPr lang="ja-JP" altLang="en-US" sz="2400" dirty="0" smtClean="0">
                <a:solidFill>
                  <a:srgbClr val="000000"/>
                </a:solidFill>
              </a:rPr>
              <a:t>した</a:t>
            </a:r>
            <a:r>
              <a:rPr lang="ja-JP" altLang="en-US" sz="2400" dirty="0" smtClean="0">
                <a:solidFill>
                  <a:srgbClr val="000000"/>
                </a:solidFill>
              </a:rPr>
              <a:t>ミューオンニュートリノビーム</a:t>
            </a:r>
            <a:r>
              <a:rPr lang="ja-JP" altLang="en-US" sz="2400" dirty="0" smtClean="0">
                <a:solidFill>
                  <a:srgbClr val="000000"/>
                </a:solidFill>
              </a:rPr>
              <a:t>を</a:t>
            </a:r>
            <a:r>
              <a:rPr lang="en-US" altLang="ja-JP" sz="2400" dirty="0" smtClean="0">
                <a:solidFill>
                  <a:srgbClr val="000000"/>
                </a:solidFill>
              </a:rPr>
              <a:t>295km</a:t>
            </a:r>
            <a:r>
              <a:rPr lang="ja-JP" altLang="en-US" sz="2400" dirty="0" smtClean="0">
                <a:solidFill>
                  <a:srgbClr val="000000"/>
                </a:solidFill>
              </a:rPr>
              <a:t>離れた</a:t>
            </a:r>
            <a:r>
              <a:rPr lang="en-US" altLang="ja-JP" sz="2400" dirty="0" smtClean="0">
                <a:solidFill>
                  <a:srgbClr val="000000"/>
                </a:solidFill>
              </a:rPr>
              <a:t>Super</a:t>
            </a:r>
            <a:r>
              <a:rPr lang="en-US" altLang="ja-JP" sz="2400" dirty="0" smtClean="0">
                <a:solidFill>
                  <a:srgbClr val="000000"/>
                </a:solidFill>
              </a:rPr>
              <a:t>-</a:t>
            </a:r>
            <a:r>
              <a:rPr lang="en-US" altLang="ja-JP" sz="2400" dirty="0" err="1" smtClean="0">
                <a:solidFill>
                  <a:srgbClr val="000000"/>
                </a:solidFill>
              </a:rPr>
              <a:t>Kamiokande</a:t>
            </a:r>
            <a:r>
              <a:rPr lang="ja-JP" altLang="en-US" sz="2400" dirty="0" smtClean="0">
                <a:solidFill>
                  <a:srgbClr val="000000"/>
                </a:solidFill>
              </a:rPr>
              <a:t>で測定する、長基線ニュートリノ実験である。電子ニュートリノ</a:t>
            </a:r>
            <a:r>
              <a:rPr lang="ja-JP" altLang="en-US" sz="2400" dirty="0" smtClean="0">
                <a:solidFill>
                  <a:srgbClr val="000000"/>
                </a:solidFill>
              </a:rPr>
              <a:t>出現</a:t>
            </a:r>
            <a:r>
              <a:rPr lang="ja-JP" altLang="en-US" sz="2400" dirty="0" smtClean="0">
                <a:solidFill>
                  <a:srgbClr val="000000"/>
                </a:solidFill>
              </a:rPr>
              <a:t>現象の決定的な証拠をとらえた</a:t>
            </a:r>
            <a:r>
              <a:rPr lang="ja-JP" altLang="en-US" sz="2400" dirty="0" smtClean="0">
                <a:solidFill>
                  <a:srgbClr val="000000"/>
                </a:solidFill>
              </a:rPr>
              <a:t>最新</a:t>
            </a:r>
            <a:r>
              <a:rPr lang="ja-JP" altLang="en-US" sz="2400" dirty="0" smtClean="0">
                <a:solidFill>
                  <a:srgbClr val="000000"/>
                </a:solidFill>
              </a:rPr>
              <a:t>結果</a:t>
            </a:r>
            <a:r>
              <a:rPr lang="ja-JP" altLang="en-US" sz="2400" dirty="0" smtClean="0">
                <a:solidFill>
                  <a:srgbClr val="000000"/>
                </a:solidFill>
              </a:rPr>
              <a:t>を</a:t>
            </a:r>
            <a:r>
              <a:rPr lang="ja-JP" altLang="en-US" sz="2400" dirty="0" smtClean="0">
                <a:solidFill>
                  <a:srgbClr val="000000"/>
                </a:solidFill>
              </a:rPr>
              <a:t>報告し、今後の展望を述べる。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02990" y="2124989"/>
            <a:ext cx="4128930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000000"/>
                </a:solidFill>
              </a:rPr>
              <a:t>講演者</a:t>
            </a:r>
            <a:r>
              <a:rPr lang="ja-JP" altLang="en-US" sz="2000" dirty="0" smtClean="0">
                <a:solidFill>
                  <a:srgbClr val="000000"/>
                </a:solidFill>
              </a:rPr>
              <a:t>：</a:t>
            </a:r>
            <a:r>
              <a:rPr lang="en-US" altLang="ja-JP" sz="2000" dirty="0">
                <a:solidFill>
                  <a:srgbClr val="000000"/>
                </a:solidFill>
              </a:rPr>
              <a:t>	</a:t>
            </a:r>
            <a:r>
              <a:rPr lang="en-US" altLang="ja-JP" sz="2000" dirty="0" smtClean="0">
                <a:solidFill>
                  <a:srgbClr val="000000"/>
                </a:solidFill>
              </a:rPr>
              <a:t> 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中山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 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祥英</a:t>
            </a:r>
            <a:endParaRPr kumimoji="1" lang="en-US" altLang="ja-JP" sz="2800" dirty="0" smtClean="0">
              <a:solidFill>
                <a:srgbClr val="000000"/>
              </a:solidFill>
            </a:endParaRPr>
          </a:p>
          <a:p>
            <a:endParaRPr kumimoji="1" lang="en-US" altLang="ja-JP" sz="800" dirty="0" smtClean="0">
              <a:solidFill>
                <a:srgbClr val="000000"/>
              </a:solidFill>
            </a:endParaRPr>
          </a:p>
          <a:p>
            <a:r>
              <a:rPr lang="en-US" altLang="ja-JP" sz="2000" dirty="0" smtClean="0">
                <a:solidFill>
                  <a:srgbClr val="000000"/>
                </a:solidFill>
              </a:rPr>
              <a:t>	 </a:t>
            </a:r>
            <a:r>
              <a:rPr lang="ja-JP" altLang="en-US" sz="2000" dirty="0" smtClean="0">
                <a:solidFill>
                  <a:srgbClr val="000000"/>
                </a:solidFill>
              </a:rPr>
              <a:t>東京大学宇宙線研究所</a:t>
            </a:r>
            <a:endParaRPr lang="en-US" altLang="ja-JP" sz="2000" dirty="0" smtClean="0">
              <a:solidFill>
                <a:srgbClr val="000000"/>
              </a:solidFill>
            </a:endParaRPr>
          </a:p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	 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神岡宇宙素粒子研究施設</a:t>
            </a: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kumimoji="1" lang="ja-JP" altLang="en-US" sz="2000" dirty="0" smtClean="0">
                <a:solidFill>
                  <a:srgbClr val="000000"/>
                </a:solidFill>
              </a:rPr>
              <a:t>日時：</a:t>
            </a:r>
            <a:r>
              <a:rPr lang="en-US" altLang="ja-JP" sz="2000" dirty="0">
                <a:solidFill>
                  <a:srgbClr val="000000"/>
                </a:solidFill>
              </a:rPr>
              <a:t>	</a:t>
            </a:r>
            <a:r>
              <a:rPr lang="en-US" altLang="ja-JP" sz="20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10</a:t>
            </a:r>
            <a:r>
              <a:rPr lang="ja-JP" altLang="en-US" sz="2400" dirty="0" smtClean="0">
                <a:solidFill>
                  <a:srgbClr val="000000"/>
                </a:solidFill>
              </a:rPr>
              <a:t>月</a:t>
            </a:r>
            <a:r>
              <a:rPr lang="en-US" altLang="ja-JP" sz="2400" dirty="0" smtClean="0">
                <a:solidFill>
                  <a:srgbClr val="000000"/>
                </a:solidFill>
              </a:rPr>
              <a:t>30</a:t>
            </a:r>
            <a:r>
              <a:rPr lang="ja-JP" altLang="en-US" sz="2400" dirty="0" smtClean="0">
                <a:solidFill>
                  <a:srgbClr val="000000"/>
                </a:solidFill>
              </a:rPr>
              <a:t>日</a:t>
            </a:r>
            <a:r>
              <a:rPr lang="ja-JP" altLang="en-US" sz="2400" dirty="0" smtClean="0">
                <a:solidFill>
                  <a:srgbClr val="000000"/>
                </a:solidFill>
              </a:rPr>
              <a:t>（水）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16:</a:t>
            </a:r>
            <a:r>
              <a:rPr lang="en-US" altLang="ja-JP" sz="2400" dirty="0" smtClean="0">
                <a:solidFill>
                  <a:srgbClr val="000000"/>
                </a:solidFill>
              </a:rPr>
              <a:t>3</a:t>
            </a:r>
            <a:r>
              <a:rPr lang="en-US" altLang="ja-JP" sz="2400" dirty="0" smtClean="0">
                <a:solidFill>
                  <a:srgbClr val="000000"/>
                </a:solidFill>
              </a:rPr>
              <a:t>0</a:t>
            </a:r>
            <a:r>
              <a:rPr lang="en-US" altLang="ja-JP" sz="2400" dirty="0" smtClean="0">
                <a:solidFill>
                  <a:srgbClr val="000000"/>
                </a:solidFill>
              </a:rPr>
              <a:t>〜</a:t>
            </a:r>
          </a:p>
          <a:p>
            <a:endParaRPr kumimoji="1" lang="en-US" altLang="ja-JP" sz="1000" dirty="0" smtClean="0">
              <a:solidFill>
                <a:srgbClr val="000000"/>
              </a:solidFill>
            </a:endParaRPr>
          </a:p>
          <a:p>
            <a:r>
              <a:rPr lang="ja-JP" altLang="en-US" sz="2000" dirty="0" smtClean="0">
                <a:solidFill>
                  <a:srgbClr val="000000"/>
                </a:solidFill>
              </a:rPr>
              <a:t>場所：</a:t>
            </a:r>
            <a:r>
              <a:rPr lang="en-US" altLang="ja-JP" sz="2000" dirty="0" smtClean="0">
                <a:solidFill>
                  <a:srgbClr val="000000"/>
                </a:solidFill>
              </a:rPr>
              <a:t>	 </a:t>
            </a:r>
            <a:r>
              <a:rPr lang="ja-JP" altLang="en-US" sz="2000" dirty="0" smtClean="0">
                <a:solidFill>
                  <a:srgbClr val="000000"/>
                </a:solidFill>
              </a:rPr>
              <a:t>コラボレーション棟３階</a:t>
            </a:r>
            <a:endParaRPr lang="en-US" altLang="ja-JP" sz="2000" dirty="0" smtClean="0">
              <a:solidFill>
                <a:srgbClr val="000000"/>
              </a:solidFill>
            </a:endParaRPr>
          </a:p>
          <a:p>
            <a:r>
              <a:rPr kumimoji="1" lang="en-US" altLang="ja-JP" sz="2000" dirty="0">
                <a:solidFill>
                  <a:srgbClr val="000000"/>
                </a:solidFill>
              </a:rPr>
              <a:t>	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 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コラボレーション室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419" y="150199"/>
            <a:ext cx="2296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セミナーのお知らせ</a:t>
            </a:r>
            <a:endParaRPr kumimoji="1" lang="ja-JP" altLang="en-US" sz="2000" dirty="0"/>
          </a:p>
        </p:txBody>
      </p:sp>
      <p:pic>
        <p:nvPicPr>
          <p:cNvPr id="3" name="図 2" descr="bestspec_color_coarse_run1-4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78" y="1931080"/>
            <a:ext cx="4548024" cy="3080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036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6407</TotalTime>
  <Words>63</Words>
  <Application>Microsoft Macintosh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>ICRR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T2K実験の最新結果</dc:title>
  <dc:creator>Nakayama Shoei</dc:creator>
  <cp:lastModifiedBy>Nakayama Shoei</cp:lastModifiedBy>
  <cp:revision>437</cp:revision>
  <dcterms:created xsi:type="dcterms:W3CDTF">2011-07-09T03:00:18Z</dcterms:created>
  <dcterms:modified xsi:type="dcterms:W3CDTF">2013-10-28T01:36:42Z</dcterms:modified>
</cp:coreProperties>
</file>